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75_88310BCB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7" r:id="rId5"/>
    <p:sldId id="382" r:id="rId6"/>
    <p:sldId id="318" r:id="rId7"/>
    <p:sldId id="384" r:id="rId8"/>
    <p:sldId id="385" r:id="rId9"/>
    <p:sldId id="386" r:id="rId10"/>
    <p:sldId id="373" r:id="rId11"/>
    <p:sldId id="381" r:id="rId12"/>
    <p:sldId id="383" r:id="rId13"/>
    <p:sldId id="374" r:id="rId14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31CBD2-2C19-38F6-E432-3AB118DE8970}" name="George Alexis Pantos" initials="GP" userId="S::georgeap@uio.no::c7a4bd59-405d-4535-971b-a41d08c44d95" providerId="AD"/>
  <p188:author id="{5C6A26D5-940A-A5C0-1D2C-0192B1F7D539}" name="Espen Uleberg" initials="EU" userId="S::euleberg@uio.no::c67f94d4-0a16-4e20-8db4-bbb8d7c8072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e Alexis Pantos" initials="GAP" lastIdx="28" clrIdx="0">
    <p:extLst>
      <p:ext uri="{19B8F6BF-5375-455C-9EA6-DF929625EA0E}">
        <p15:presenceInfo xmlns:p15="http://schemas.microsoft.com/office/powerpoint/2012/main" userId="S-1-5-21-1927809936-1189766144-1318725885-770283" providerId="AD"/>
      </p:ext>
    </p:extLst>
  </p:cmAuthor>
  <p:cmAuthor id="2" name="Letizia Bonelli" initials="LB" lastIdx="11" clrIdx="1">
    <p:extLst>
      <p:ext uri="{19B8F6BF-5375-455C-9EA6-DF929625EA0E}">
        <p15:presenceInfo xmlns:p15="http://schemas.microsoft.com/office/powerpoint/2012/main" userId="S::letiziab@uio.no::7dc46973-2e9c-4a70-8703-9bd30e381d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49140" autoAdjust="0"/>
  </p:normalViewPr>
  <p:slideViewPr>
    <p:cSldViewPr snapToGrid="0">
      <p:cViewPr>
        <p:scale>
          <a:sx n="100" d="100"/>
          <a:sy n="100" d="100"/>
        </p:scale>
        <p:origin x="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8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omments/modernComment_175_88310BC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58DA12-9F0B-4C96-B8D9-FDE8D469228A}" authorId="{5C6A26D5-940A-A5C0-1D2C-0192B1F7D539}" created="2022-11-07T18:08:21.553">
    <pc:sldMkLst xmlns:pc="http://schemas.microsoft.com/office/powerpoint/2013/main/command">
      <pc:docMk/>
      <pc:sldMk cId="2284915659" sldId="373"/>
    </pc:sldMkLst>
    <p188:replyLst>
      <p188:reply id="{741A2AC7-F72A-40D0-9C8E-5B31757D23BC}" authorId="{5F31CBD2-2C19-38F6-E432-3AB118DE8970}" created="2022-11-07T19:05:41.676">
        <p188:txBody>
          <a:bodyPr/>
          <a:lstStyle/>
          <a:p>
            <a:r>
              <a:rPr lang="en-US"/>
              <a:t>how about this? and drop the next slide?</a:t>
            </a:r>
          </a:p>
        </p188:txBody>
      </p188:reply>
    </p188:replyLst>
    <p188:txBody>
      <a:bodyPr/>
      <a:lstStyle/>
      <a:p>
        <a:r>
          <a:rPr lang="en-US"/>
          <a:t>IS there a better way to include BItFROST in this slide?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C9E42-9829-4258-9196-F2B37A136283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B970D-E298-4338-BE97-2ADB3DB977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066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62A68-E70F-4CCF-8EE3-53ADE2FA978D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1C584-E33B-4085-9BCD-11FDD1A018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879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1C584-E33B-4085-9BCD-11FDD1A0183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58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7FED9-D7BC-2E45-8BC0-45107D2BF960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678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609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64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38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49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552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958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03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128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818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96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853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8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" y="0"/>
            <a:ext cx="4831492" cy="1742304"/>
          </a:xfrm>
          <a:blipFill>
            <a:blip/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5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7"/>
            <a:ext cx="5716963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8"/>
            <a:ext cx="5716963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4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addin_colorbox</a:t>
            </a:r>
            <a:endParaRPr lang="nb-NO" sz="135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addin_title</a:t>
            </a:r>
            <a:endParaRPr lang="nb-NO" sz="135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addin_text</a:t>
            </a:r>
            <a:endParaRPr lang="nb-NO" sz="135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addin_image</a:t>
            </a:r>
            <a:endParaRPr lang="nb-NO" sz="135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addin_logo</a:t>
            </a:r>
            <a:endParaRPr lang="nb-NO" sz="135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5" y="5457095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2235878"/>
            <a:ext cx="5716963" cy="1796624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7" y="4237730"/>
            <a:ext cx="5716963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kapforHvit</a:t>
            </a:r>
            <a:r>
              <a:rPr lang="nb-NO" sz="135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137273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/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/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909378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8B0F07D4-E137-450A-A399-427F7D47525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9761E957-F0CF-4ED4-8E8C-AFE74B2607CC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D120309-D0E9-4B2D-83AB-98B0994003A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</a:p>
        </p:txBody>
      </p:sp>
      <p:sp>
        <p:nvSpPr>
          <p:cNvPr id="13" name="addin_text" hidden="1">
            <a:extLst>
              <a:ext uri="{FF2B5EF4-FFF2-40B4-BE49-F238E27FC236}">
                <a16:creationId xmlns:a16="http://schemas.microsoft.com/office/drawing/2014/main" id="{2FE70167-8B95-4B7D-B4C2-8256CD84C13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1D7ED362-5A13-4207-A4AC-5129417866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</a:p>
        </p:txBody>
      </p:sp>
      <p:sp>
        <p:nvSpPr>
          <p:cNvPr id="15" name="addin_grouplist" hidden="1">
            <a:extLst>
              <a:ext uri="{FF2B5EF4-FFF2-40B4-BE49-F238E27FC236}">
                <a16:creationId xmlns:a16="http://schemas.microsoft.com/office/drawing/2014/main" id="{029ACE22-851C-4C97-B1E3-EA848D5944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EFB2C001-E71D-4B8A-BAF5-211DE2ADC30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9DBF4DD5-759D-4A79-A2D4-EE39820097C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76F86FE6-0CB7-4301-BAD6-3B7985B4B9E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CCB20-1FDA-476C-ABED-9935789F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5C773A-A4EB-4EF6-ADC2-2E8B749815D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B95D2E9-734C-4FC0-B35A-0D937B2F7D06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17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E50D-1648-43A7-A6DA-9110B7EC3F9A}" type="datetimeFigureOut">
              <a:rPr lang="nb-NO" smtClean="0"/>
              <a:t>14.09.2023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FC1F0-9860-42CF-84FF-95257C9BF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342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microsoft.com/office/2018/10/relationships/comments" Target="../comments/modernComment_175_88310BCB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frost.unimus.no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itsim.no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4997C87F-35B4-CA06-0AFD-FAE365738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1" y="24870"/>
            <a:ext cx="3426459" cy="1232489"/>
          </a:xfrm>
          <a:prstGeom prst="rect">
            <a:avLst/>
          </a:prstGeom>
        </p:spPr>
      </p:pic>
      <p:pic>
        <p:nvPicPr>
          <p:cNvPr id="5" name="Picture 5" descr="A picture containing metalware, key, chain&#10;&#10;Description automatically generated">
            <a:extLst>
              <a:ext uri="{FF2B5EF4-FFF2-40B4-BE49-F238E27FC236}">
                <a16:creationId xmlns:a16="http://schemas.microsoft.com/office/drawing/2014/main" id="{6BEB4580-7009-A9C8-DEDF-4A4AB33BD9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078" t="7290" r="15525" b="11004"/>
          <a:stretch/>
        </p:blipFill>
        <p:spPr>
          <a:xfrm>
            <a:off x="6210300" y="-1952"/>
            <a:ext cx="5989872" cy="686118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0083877-BCED-8882-46C7-393016A51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6774" y="5457536"/>
            <a:ext cx="1020907" cy="99983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800" y="4914899"/>
            <a:ext cx="5716962" cy="542193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55000" lnSpcReduction="20000"/>
          </a:bodyPr>
          <a:lstStyle/>
          <a:p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GB" sz="1200"/>
              <a:t>CHNT 11.11.2022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38" y="1770487"/>
            <a:ext cx="5716962" cy="3022493"/>
          </a:xfrm>
        </p:spPr>
        <p:txBody>
          <a:bodyPr>
            <a:normAutofit fontScale="90000"/>
          </a:bodyPr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INTER-Action: Linking Practice and Defining Methods in Heritage Studies</a:t>
            </a:r>
            <a:b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r>
              <a:rPr lang="nb-NO" dirty="0"/>
              <a:t>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024" y="645333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200">
                <a:solidFill>
                  <a:prstClr val="black"/>
                </a:solidFill>
              </a:rPr>
              <a:t>C238 ‘Rattle’ from Vågå. Photo: Ulla </a:t>
            </a:r>
            <a:r>
              <a:rPr lang="nb-NO" sz="1200" err="1">
                <a:solidFill>
                  <a:prstClr val="black"/>
                </a:solidFill>
              </a:rPr>
              <a:t>Schildt</a:t>
            </a:r>
            <a:r>
              <a:rPr lang="nb-NO" sz="1200">
                <a:solidFill>
                  <a:prstClr val="black"/>
                </a:solidFill>
              </a:rPr>
              <a:t>, KHM</a:t>
            </a:r>
          </a:p>
          <a:p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3569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929D1C-4B1E-AF6B-CA58-B978763B72F5}"/>
              </a:ext>
            </a:extLst>
          </p:cNvPr>
          <p:cNvSpPr txBox="1"/>
          <p:nvPr/>
        </p:nvSpPr>
        <p:spPr>
          <a:xfrm>
            <a:off x="365760" y="927854"/>
            <a:ext cx="85115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3D seminar: Active use of 3D models 7. – 8.9.2023</a:t>
            </a:r>
            <a:endParaRPr lang="nb-NO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7665D2-8AD0-021A-4D7A-F80780A6D58C}"/>
              </a:ext>
            </a:extLst>
          </p:cNvPr>
          <p:cNvSpPr txBox="1"/>
          <p:nvPr/>
        </p:nvSpPr>
        <p:spPr>
          <a:xfrm>
            <a:off x="533400" y="186335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Nicolo Dell'Unto: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 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BItFROST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3D-models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prepared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 research and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teaching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Make a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selection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add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focus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points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and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share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</a:p>
          <a:p>
            <a:pPr algn="l" fontAlgn="base"/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Paola Derudas: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 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Excavations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"ON AIR". A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multi-dimensional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web 3D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platform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supporting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field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archaeology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". </a:t>
            </a:r>
          </a:p>
          <a:p>
            <a:pPr algn="l" fontAlgn="base"/>
            <a:r>
              <a:rPr lang="nb-NO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Rosie Campbell: 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Integrating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large-scale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field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photogrammetry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and 3D GIS: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Excavations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Dhaskalio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2672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7408" y="1429172"/>
            <a:ext cx="778223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800" dirty="0">
              <a:latin typeface="Calibri" panose="020F0502020204030204" pitchFamily="34" charset="0"/>
            </a:endParaRPr>
          </a:p>
          <a:p>
            <a:pPr marL="342900" indent="-342900">
              <a:buBlip>
                <a:blip r:embed="rId3"/>
              </a:buBlip>
            </a:pPr>
            <a:r>
              <a:rPr lang="nb-N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DIRE vil etablere en Virtual Desktop </a:t>
            </a:r>
            <a:r>
              <a:rPr lang="nb-NO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Infrastructure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(VDI) for forskergrupper ved Universitetet i Oslo og implementere denne i eksisterende og nye forskningssamarbeid ved universitetet.</a:t>
            </a:r>
          </a:p>
          <a:p>
            <a:pPr marL="342900" indent="-342900">
              <a:buBlip>
                <a:blip r:embed="rId3"/>
              </a:buBlip>
            </a:pPr>
            <a:r>
              <a:rPr lang="nb-NO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DIRE gir også grunnlag for internasjonalt samarbeid gjennom deling av regnekraft</a:t>
            </a:r>
            <a:endParaRPr lang="en-GB" sz="2000" dirty="0">
              <a:latin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6093296"/>
            <a:ext cx="971600" cy="7647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A51578C8-B07B-55FD-9EFA-EBA9B8708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53" y="6365461"/>
            <a:ext cx="629526" cy="21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F49384-C94E-3550-0287-08110DC612E9}"/>
              </a:ext>
            </a:extLst>
          </p:cNvPr>
          <p:cNvSpPr txBox="1"/>
          <p:nvPr/>
        </p:nvSpPr>
        <p:spPr>
          <a:xfrm>
            <a:off x="767408" y="920234"/>
            <a:ext cx="90242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DIRE – Data Visualization Remote Access</a:t>
            </a:r>
          </a:p>
        </p:txBody>
      </p:sp>
    </p:spTree>
    <p:extLst>
      <p:ext uri="{BB962C8B-B14F-4D97-AF65-F5344CB8AC3E}">
        <p14:creationId xmlns:p14="http://schemas.microsoft.com/office/powerpoint/2010/main" val="204187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3FA50-0F98-9488-2284-D8BDE575C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6429"/>
            <a:ext cx="12192000" cy="522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6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AC0603-B945-1417-4136-4F0F53A3D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076" y="777240"/>
            <a:ext cx="10224722" cy="5348923"/>
          </a:xfrm>
        </p:spPr>
      </p:pic>
    </p:spTree>
    <p:extLst>
      <p:ext uri="{BB962C8B-B14F-4D97-AF65-F5344CB8AC3E}">
        <p14:creationId xmlns:p14="http://schemas.microsoft.com/office/powerpoint/2010/main" val="2844518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6A5974-6E35-928C-8A23-8CE08F504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1" y="381000"/>
            <a:ext cx="9766013" cy="513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61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DCE23947-969F-7640-2DAD-501F2D556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731" t="6867" r="50268" b="17167"/>
          <a:stretch/>
        </p:blipFill>
        <p:spPr>
          <a:xfrm>
            <a:off x="3644419" y="232520"/>
            <a:ext cx="5224910" cy="3072919"/>
          </a:xfrm>
        </p:spPr>
      </p:pic>
      <p:pic>
        <p:nvPicPr>
          <p:cNvPr id="5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C786825A-3201-4411-F93B-CB8EF52AF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369" y="3657790"/>
            <a:ext cx="5276335" cy="2660219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E7573146-E4F6-563B-49A7-EB7000D1D8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21" t="62" r="5523" b="-166"/>
          <a:stretch/>
        </p:blipFill>
        <p:spPr>
          <a:xfrm>
            <a:off x="9006121" y="229151"/>
            <a:ext cx="2931279" cy="600251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F200E4-D6A3-CAB6-E339-B2931783F128}"/>
              </a:ext>
            </a:extLst>
          </p:cNvPr>
          <p:cNvSpPr txBox="1"/>
          <p:nvPr/>
        </p:nvSpPr>
        <p:spPr>
          <a:xfrm>
            <a:off x="1845790" y="6448682"/>
            <a:ext cx="38614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81705-722F-2BDE-2A81-C1947EA6434A}"/>
              </a:ext>
            </a:extLst>
          </p:cNvPr>
          <p:cNvSpPr txBox="1"/>
          <p:nvPr/>
        </p:nvSpPr>
        <p:spPr>
          <a:xfrm>
            <a:off x="1219421" y="6360203"/>
            <a:ext cx="906161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err="1">
                <a:cs typeface="Calibri"/>
              </a:rPr>
              <a:t>BItFROST</a:t>
            </a:r>
            <a:r>
              <a:rPr lang="en-US" sz="1200">
                <a:cs typeface="Calibri"/>
              </a:rPr>
              <a:t>. Collections, note taking, measuring and bounding box tools. Featured model the Thune stone photogrammetry by Letizia Bonelli.</a:t>
            </a:r>
            <a:endParaRPr lang="en-US" sz="120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AE47CD4-B3F3-C308-1332-BFA5BB32BB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253" y="6365461"/>
            <a:ext cx="629526" cy="218800"/>
          </a:xfrm>
          <a:prstGeom prst="rect">
            <a:avLst/>
          </a:prstGeom>
        </p:spPr>
      </p:pic>
      <p:pic>
        <p:nvPicPr>
          <p:cNvPr id="7" name="Bild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314CE65-A71F-3EB0-E7CA-05B53E4619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1043" y="-1064202"/>
            <a:ext cx="1508811" cy="322898"/>
          </a:xfrm>
          <a:prstGeom prst="rect">
            <a:avLst/>
          </a:prstGeom>
        </p:spPr>
      </p:pic>
      <p:pic>
        <p:nvPicPr>
          <p:cNvPr id="3" name="Plassholder for innhold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2497581-7B31-B588-D8FB-9D0F172F1BB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7" r="73469" b="-331"/>
          <a:stretch/>
        </p:blipFill>
        <p:spPr>
          <a:xfrm>
            <a:off x="233891" y="232520"/>
            <a:ext cx="3215380" cy="596194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49156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9099F2-CFC5-C2C2-B7F0-D8E5C3C146D4}"/>
              </a:ext>
            </a:extLst>
          </p:cNvPr>
          <p:cNvSpPr txBox="1"/>
          <p:nvPr/>
        </p:nvSpPr>
        <p:spPr>
          <a:xfrm>
            <a:off x="144780" y="318254"/>
            <a:ext cx="81305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nb-NO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Ui3D: </a:t>
            </a:r>
            <a:r>
              <a:rPr lang="nb-NO" sz="32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Understanding</a:t>
            </a:r>
            <a:r>
              <a:rPr lang="nb-NO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and </a:t>
            </a:r>
            <a:r>
              <a:rPr lang="nb-NO" sz="32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Immersion</a:t>
            </a:r>
            <a:r>
              <a:rPr lang="nb-NO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in 3D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09127A-CF3F-A89A-A24B-C53730D96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254" y="544889"/>
            <a:ext cx="2656841" cy="15582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6CF7C9-C560-E6FF-DF04-5AFACE0F2DF4}"/>
              </a:ext>
            </a:extLst>
          </p:cNvPr>
          <p:cNvSpPr txBox="1"/>
          <p:nvPr/>
        </p:nvSpPr>
        <p:spPr>
          <a:xfrm>
            <a:off x="280905" y="1230689"/>
            <a:ext cx="82677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make the tools developed by the infrastructure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BItFROST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and the large investments in 3D documentation at KHM more accessible for researchers at UiO. It will build networks integrating infrastructure developers, researchers and lecturers.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cooperate with the 3D documentation group at KHM to promote critical thinking concerning reuse and production of 3D models to enhance digital competence.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provide access to the university's collections to a range of disciplines by delivering a base for research and teaching materials.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highlight the University of Oslo's leading position in the field, through contributions to open-access learning platforms and national and international conferences.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provide opportunities to make AR/VR equipment and the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4"/>
              </a:rPr>
              <a:t>Sitsim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4"/>
              </a:rPr>
              <a:t> AR editor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available for innovative learning methods.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arrange seminars and at least four workshops over the second and third year.</a:t>
            </a:r>
          </a:p>
        </p:txBody>
      </p:sp>
    </p:spTree>
    <p:extLst>
      <p:ext uri="{BB962C8B-B14F-4D97-AF65-F5344CB8AC3E}">
        <p14:creationId xmlns:p14="http://schemas.microsoft.com/office/powerpoint/2010/main" val="23711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9A17E3-D1DC-4EFB-EE50-3D1F0D1A42A8}"/>
              </a:ext>
            </a:extLst>
          </p:cNvPr>
          <p:cNvSpPr txBox="1"/>
          <p:nvPr/>
        </p:nvSpPr>
        <p:spPr>
          <a:xfrm>
            <a:off x="1188720" y="485894"/>
            <a:ext cx="8229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latin typeface="CIDFont+F3"/>
              </a:rPr>
              <a:t>Virtual Worlds in Teaching Archaeology</a:t>
            </a:r>
          </a:p>
          <a:p>
            <a:r>
              <a:rPr lang="nb-NO" sz="2400" b="0" i="0" u="none" strike="noStrike" baseline="0" dirty="0">
                <a:latin typeface="CIDFont+F3"/>
              </a:rPr>
              <a:t>Erasmus+ Cooperation </a:t>
            </a:r>
            <a:r>
              <a:rPr lang="nb-NO" sz="2400" b="0" i="0" u="none" strike="noStrike" baseline="0" dirty="0" err="1">
                <a:latin typeface="CIDFont+F3"/>
              </a:rPr>
              <a:t>Partnerships</a:t>
            </a:r>
            <a:r>
              <a:rPr lang="nb-NO" sz="2400" b="0" i="0" u="none" strike="noStrike" baseline="0" dirty="0">
                <a:latin typeface="CIDFont+F3"/>
              </a:rPr>
              <a:t> 2023</a:t>
            </a:r>
            <a:endParaRPr lang="nb-NO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59923-E19A-86EE-0CB4-CDF1C4462C32}"/>
              </a:ext>
            </a:extLst>
          </p:cNvPr>
          <p:cNvSpPr txBox="1"/>
          <p:nvPr/>
        </p:nvSpPr>
        <p:spPr>
          <a:xfrm>
            <a:off x="1371600" y="1872734"/>
            <a:ext cx="63474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800" b="0" i="0" u="none" strike="noStrike" baseline="0" dirty="0">
                <a:latin typeface="CIDFont+F1"/>
              </a:rPr>
              <a:t>- </a:t>
            </a:r>
            <a:r>
              <a:rPr lang="de-DE" sz="1800" b="0" i="0" u="none" strike="noStrike" baseline="0" dirty="0" err="1">
                <a:latin typeface="CIDFont+F1"/>
              </a:rPr>
              <a:t>Utvikling</a:t>
            </a:r>
            <a:r>
              <a:rPr lang="de-DE" dirty="0">
                <a:latin typeface="CIDFont+F1"/>
              </a:rPr>
              <a:t>, </a:t>
            </a:r>
            <a:r>
              <a:rPr lang="de-DE" sz="1800" b="0" i="0" u="none" strike="noStrike" baseline="0" dirty="0" err="1">
                <a:latin typeface="CIDFont+F1"/>
              </a:rPr>
              <a:t>testing</a:t>
            </a:r>
            <a:r>
              <a:rPr lang="de-DE" sz="1800" b="0" i="0" u="none" strike="noStrike" baseline="0" dirty="0">
                <a:latin typeface="CIDFont+F1"/>
              </a:rPr>
              <a:t> og </a:t>
            </a:r>
            <a:r>
              <a:rPr lang="de-DE" sz="1800" b="0" i="0" u="none" strike="noStrike" baseline="0" dirty="0" err="1">
                <a:latin typeface="CIDFont+F1"/>
              </a:rPr>
              <a:t>klargjøring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av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nye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metoder</a:t>
            </a:r>
            <a:endParaRPr lang="de-DE" sz="1800" b="0" i="0" u="none" strike="noStrike" baseline="0" dirty="0">
              <a:latin typeface="CIDFont+F1"/>
            </a:endParaRPr>
          </a:p>
          <a:p>
            <a:pPr algn="l"/>
            <a:r>
              <a:rPr lang="de-DE" dirty="0">
                <a:latin typeface="CIDFont+F1"/>
              </a:rPr>
              <a:t>- </a:t>
            </a:r>
            <a:r>
              <a:rPr lang="de-DE" dirty="0" err="1">
                <a:latin typeface="CIDFont+F1"/>
              </a:rPr>
              <a:t>Utvikling</a:t>
            </a:r>
            <a:r>
              <a:rPr lang="de-DE" dirty="0">
                <a:latin typeface="CIDFont+F1"/>
              </a:rPr>
              <a:t> </a:t>
            </a:r>
            <a:r>
              <a:rPr lang="de-DE" dirty="0" err="1">
                <a:latin typeface="CIDFont+F1"/>
              </a:rPr>
              <a:t>av</a:t>
            </a:r>
            <a:r>
              <a:rPr lang="de-DE" dirty="0">
                <a:latin typeface="CIDFont+F1"/>
              </a:rPr>
              <a:t> moderne, virtuelle </a:t>
            </a:r>
            <a:r>
              <a:rPr lang="de-DE" dirty="0" err="1">
                <a:latin typeface="CIDFont+F1"/>
              </a:rPr>
              <a:t>læringskonsept</a:t>
            </a:r>
            <a:r>
              <a:rPr lang="de-DE" dirty="0">
                <a:latin typeface="CIDFont+F1"/>
              </a:rPr>
              <a:t> </a:t>
            </a:r>
            <a:r>
              <a:rPr lang="de-DE" dirty="0" err="1">
                <a:latin typeface="CIDFont+F1"/>
              </a:rPr>
              <a:t>for</a:t>
            </a:r>
            <a:r>
              <a:rPr lang="de-DE" dirty="0">
                <a:latin typeface="CIDFont+F1"/>
              </a:rPr>
              <a:t> </a:t>
            </a:r>
            <a:r>
              <a:rPr lang="de-DE" dirty="0" err="1">
                <a:latin typeface="CIDFont+F1"/>
              </a:rPr>
              <a:t>arkeologi</a:t>
            </a:r>
            <a:endParaRPr lang="de-DE" dirty="0">
              <a:latin typeface="CIDFont+F1"/>
            </a:endParaRPr>
          </a:p>
          <a:p>
            <a:pPr algn="l"/>
            <a:r>
              <a:rPr lang="de-DE" sz="1800" b="0" i="0" u="none" strike="noStrike" baseline="0" dirty="0">
                <a:latin typeface="CIDFont+F1"/>
              </a:rPr>
              <a:t>- </a:t>
            </a:r>
            <a:r>
              <a:rPr lang="de-DE" sz="1800" b="0" i="0" u="none" strike="noStrike" baseline="0" dirty="0" err="1">
                <a:latin typeface="CIDFont+F1"/>
              </a:rPr>
              <a:t>Standardisering</a:t>
            </a:r>
            <a:r>
              <a:rPr lang="de-DE" sz="1800" b="0" i="0" u="none" strike="noStrike" baseline="0" dirty="0">
                <a:latin typeface="CIDFont+F1"/>
              </a:rPr>
              <a:t> og </a:t>
            </a:r>
            <a:r>
              <a:rPr lang="de-DE" sz="1800" b="0" i="0" u="none" strike="noStrike" baseline="0" dirty="0" err="1">
                <a:latin typeface="CIDFont+F1"/>
              </a:rPr>
              <a:t>klargjøring</a:t>
            </a:r>
            <a:r>
              <a:rPr lang="de-DE" sz="1800" b="0" i="0" u="none" strike="noStrike" baseline="0" dirty="0">
                <a:latin typeface="CIDFont+F1"/>
              </a:rPr>
              <a:t> </a:t>
            </a:r>
            <a:r>
              <a:rPr lang="de-DE" sz="1800" b="0" i="0" u="none" strike="noStrike" baseline="0" dirty="0" err="1">
                <a:latin typeface="CIDFont+F1"/>
              </a:rPr>
              <a:t>av</a:t>
            </a:r>
            <a:r>
              <a:rPr lang="de-DE" sz="1800" b="0" i="0" u="none" strike="noStrike" baseline="0" dirty="0">
                <a:latin typeface="CIDFont+F1"/>
              </a:rPr>
              <a:t> 3D-data og VR-</a:t>
            </a:r>
            <a:r>
              <a:rPr lang="de-DE" sz="1800" b="0" i="0" u="none" strike="noStrike" baseline="0" dirty="0" err="1">
                <a:latin typeface="CIDFont+F1"/>
              </a:rPr>
              <a:t>miljøer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737070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EF03-DF4D-8BA6-D930-B34373185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A picture containing stone&#10;&#10;Description automatically generated">
            <a:extLst>
              <a:ext uri="{FF2B5EF4-FFF2-40B4-BE49-F238E27FC236}">
                <a16:creationId xmlns:a16="http://schemas.microsoft.com/office/drawing/2014/main" id="{8FFC4237-CC86-473D-8D7D-E8EE3F470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593" y="276886"/>
            <a:ext cx="11466460" cy="57532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BD4EE6-85A4-A4AB-D62F-32F906BC267E}"/>
              </a:ext>
            </a:extLst>
          </p:cNvPr>
          <p:cNvSpPr txBox="1"/>
          <p:nvPr/>
        </p:nvSpPr>
        <p:spPr>
          <a:xfrm>
            <a:off x="1923020" y="6039365"/>
            <a:ext cx="8366553" cy="4719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ea typeface="+mn-lt"/>
                <a:cs typeface="+mn-lt"/>
              </a:rPr>
              <a:t> Structured light Scanning-based model of Nesland portal, C1542. Technician: Bjarte Aarseth. Museum of Cultural History, University of Oslo.</a:t>
            </a:r>
            <a:endParaRPr lang="en-US" sz="1200">
              <a:cs typeface="Calibri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1122CB00-1BFC-F0DC-259A-40F64F2E9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53" y="6365461"/>
            <a:ext cx="629526" cy="21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213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CCB1BA9365C54B9C3EB9E23C1B2633" ma:contentTypeVersion="9" ma:contentTypeDescription="Opprett et nytt dokument." ma:contentTypeScope="" ma:versionID="6da69c3add22762995c6939a5bd1a702">
  <xsd:schema xmlns:xsd="http://www.w3.org/2001/XMLSchema" xmlns:xs="http://www.w3.org/2001/XMLSchema" xmlns:p="http://schemas.microsoft.com/office/2006/metadata/properties" xmlns:ns3="9de6e283-f6b6-4558-8465-801ca1267013" targetNamespace="http://schemas.microsoft.com/office/2006/metadata/properties" ma:root="true" ma:fieldsID="e103d2b4c4ac69f27cb16f74cef8562b" ns3:_="">
    <xsd:import namespace="9de6e283-f6b6-4558-8465-801ca126701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6e283-f6b6-4558-8465-801ca12670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DBC39C-22A1-40A9-BB74-F32857D1316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9de6e283-f6b6-4558-8465-801ca126701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02D912-0D35-46E8-BACF-D28601B114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CCFE0A-F764-4CDC-9A71-0E95648CDB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6e283-f6b6-4558-8465-801ca12670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3815</TotalTime>
  <Words>368</Words>
  <Application>Microsoft Office PowerPoint</Application>
  <PresentationFormat>Widescreen</PresentationFormat>
  <Paragraphs>27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CIDFont+F1</vt:lpstr>
      <vt:lpstr>CIDFont+F3</vt:lpstr>
      <vt:lpstr>Arial</vt:lpstr>
      <vt:lpstr>Calibri</vt:lpstr>
      <vt:lpstr>Helvetica</vt:lpstr>
      <vt:lpstr>Times New Roman</vt:lpstr>
      <vt:lpstr>Office Theme</vt:lpstr>
      <vt:lpstr>INTER-Action: Linking Practice and Defining Methods in Heritage Studies 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Digitization and preservation of Cultural Heritage information A Nordic focus</dc:title>
  <dc:creator>emil</dc:creator>
  <cp:lastModifiedBy>Espen Uleberg</cp:lastModifiedBy>
  <cp:revision>13</cp:revision>
  <cp:lastPrinted>2019-04-21T09:18:41Z</cp:lastPrinted>
  <dcterms:created xsi:type="dcterms:W3CDTF">2018-09-30T13:37:54Z</dcterms:created>
  <dcterms:modified xsi:type="dcterms:W3CDTF">2023-09-15T11:15:47Z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0x01010032CCB1BA9365C54B9C3EB9E23C1B2633</vt:lpwstr>
  </property>
  <property fmtid="{D5CDD505-2E9C-101B-9397-08002B2CF9AE}" pid="3" name="MediaServiceImageTags">
    <vt:lpwstr/>
  </property>
</Properties>
</file>